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320" r:id="rId3"/>
    <p:sldId id="412" r:id="rId4"/>
    <p:sldId id="328" r:id="rId5"/>
    <p:sldId id="268" r:id="rId6"/>
    <p:sldId id="369" r:id="rId7"/>
    <p:sldId id="368" r:id="rId8"/>
    <p:sldId id="370" r:id="rId9"/>
    <p:sldId id="367" r:id="rId10"/>
    <p:sldId id="348" r:id="rId11"/>
    <p:sldId id="393" r:id="rId12"/>
    <p:sldId id="394" r:id="rId13"/>
    <p:sldId id="395" r:id="rId14"/>
    <p:sldId id="382" r:id="rId15"/>
    <p:sldId id="392" r:id="rId16"/>
    <p:sldId id="380" r:id="rId17"/>
    <p:sldId id="402" r:id="rId18"/>
    <p:sldId id="407" r:id="rId19"/>
    <p:sldId id="411" r:id="rId20"/>
    <p:sldId id="401" r:id="rId21"/>
    <p:sldId id="410" r:id="rId22"/>
    <p:sldId id="310" r:id="rId23"/>
    <p:sldId id="390" r:id="rId24"/>
    <p:sldId id="391" r:id="rId25"/>
    <p:sldId id="290" r:id="rId26"/>
    <p:sldId id="299" r:id="rId27"/>
    <p:sldId id="307" r:id="rId28"/>
    <p:sldId id="26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21D0"/>
    <a:srgbClr val="188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730" autoAdjust="0"/>
  </p:normalViewPr>
  <p:slideViewPr>
    <p:cSldViewPr snapToGrid="0" snapToObjects="1">
      <p:cViewPr varScale="1">
        <p:scale>
          <a:sx n="117" d="100"/>
          <a:sy n="117" d="100"/>
        </p:scale>
        <p:origin x="-1296" y="-112"/>
      </p:cViewPr>
      <p:guideLst>
        <p:guide orient="horz" pos="2160"/>
        <p:guide pos="26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5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B71D-D9A3-6242-965A-E32F5AF1FFAF}" type="datetimeFigureOut">
              <a:rPr lang="en-US" smtClean="0"/>
              <a:t>5/6/14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93461-B1C0-9742-9FB2-6D4A9F9D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1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54C632-5F64-F74C-AA51-4BD2F7961124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1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8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9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2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2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289D-3383-2E4F-9503-EAC424051985}" type="datetimeFigureOut">
              <a:rPr lang="en-US" smtClean="0"/>
              <a:t>5/6/14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98BA-765C-2747-B671-5EC1F970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0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8099" y="3288689"/>
            <a:ext cx="35559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University of California Santa Barbara</a:t>
            </a:r>
          </a:p>
          <a:p>
            <a:r>
              <a:rPr lang="en-US" sz="1400" dirty="0" smtClean="0"/>
              <a:t>Roger </a:t>
            </a:r>
            <a:r>
              <a:rPr lang="en-US" sz="1400" dirty="0" err="1" smtClean="0"/>
              <a:t>Nizbet</a:t>
            </a:r>
            <a:endParaRPr lang="en-US" sz="1400" dirty="0" smtClean="0"/>
          </a:p>
          <a:p>
            <a:r>
              <a:rPr lang="en-US" sz="1400" dirty="0" smtClean="0"/>
              <a:t>Ben Martin</a:t>
            </a:r>
          </a:p>
          <a:p>
            <a:r>
              <a:rPr lang="en-US" sz="1400" dirty="0" smtClean="0"/>
              <a:t>Laure </a:t>
            </a:r>
            <a:r>
              <a:rPr lang="en-US" sz="1400" dirty="0" err="1" smtClean="0"/>
              <a:t>Pecquerie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California Department of Water Resources</a:t>
            </a:r>
            <a:endParaRPr lang="en-US" sz="1400" b="1" dirty="0"/>
          </a:p>
          <a:p>
            <a:r>
              <a:rPr lang="en-US" sz="1400" dirty="0"/>
              <a:t>Eli </a:t>
            </a:r>
            <a:r>
              <a:rPr lang="en-US" sz="1400" dirty="0" err="1"/>
              <a:t>Ateljevich</a:t>
            </a:r>
            <a:endParaRPr lang="en-US" sz="1400" dirty="0"/>
          </a:p>
          <a:p>
            <a:r>
              <a:rPr lang="en-US" sz="1400" dirty="0" err="1" smtClean="0"/>
              <a:t>Kijin</a:t>
            </a:r>
            <a:r>
              <a:rPr lang="en-US" sz="1400" dirty="0" smtClean="0"/>
              <a:t> Nam</a:t>
            </a:r>
          </a:p>
          <a:p>
            <a:endParaRPr lang="en-US" sz="1400" dirty="0" smtClean="0"/>
          </a:p>
          <a:p>
            <a:r>
              <a:rPr lang="en-US" sz="1400" b="1" dirty="0" smtClean="0"/>
              <a:t>Romberg Tiburon Center for Environmental Studies</a:t>
            </a:r>
          </a:p>
          <a:p>
            <a:r>
              <a:rPr lang="en-US" sz="1400" dirty="0" smtClean="0"/>
              <a:t>Dick </a:t>
            </a:r>
            <a:r>
              <a:rPr lang="en-US" sz="1400" dirty="0" err="1" smtClean="0"/>
              <a:t>Dugdale</a:t>
            </a:r>
            <a:endParaRPr lang="en-US" sz="1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790332" y="3288689"/>
            <a:ext cx="16730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NOAA</a:t>
            </a:r>
            <a:r>
              <a:rPr lang="en-US" sz="1400" dirty="0" smtClean="0"/>
              <a:t> 	</a:t>
            </a:r>
          </a:p>
          <a:p>
            <a:r>
              <a:rPr lang="en-US" sz="1400" dirty="0" smtClean="0"/>
              <a:t>Brian Wells</a:t>
            </a:r>
          </a:p>
          <a:p>
            <a:r>
              <a:rPr lang="en-US" sz="1400" dirty="0" smtClean="0"/>
              <a:t>Steve Lindley</a:t>
            </a:r>
          </a:p>
          <a:p>
            <a:r>
              <a:rPr lang="en-US" sz="1400" dirty="0" smtClean="0"/>
              <a:t>Andrew Pike</a:t>
            </a:r>
          </a:p>
          <a:p>
            <a:r>
              <a:rPr lang="en-US" sz="1400" dirty="0" smtClean="0"/>
              <a:t>Lynn Dewitt</a:t>
            </a:r>
          </a:p>
          <a:p>
            <a:r>
              <a:rPr lang="en-US" sz="1400" dirty="0" smtClean="0"/>
              <a:t>Mark Henderson</a:t>
            </a:r>
          </a:p>
          <a:p>
            <a:endParaRPr lang="en-US" sz="1400" dirty="0" smtClean="0"/>
          </a:p>
          <a:p>
            <a:r>
              <a:rPr lang="en-US" sz="1400" b="1" dirty="0"/>
              <a:t>NASA </a:t>
            </a:r>
            <a:r>
              <a:rPr lang="en-US" sz="1400" b="1" dirty="0" smtClean="0"/>
              <a:t>Ames</a:t>
            </a:r>
          </a:p>
          <a:p>
            <a:r>
              <a:rPr lang="en-US" sz="1400" dirty="0"/>
              <a:t>Rama </a:t>
            </a:r>
            <a:r>
              <a:rPr lang="en-US" sz="1400" dirty="0" err="1" smtClean="0"/>
              <a:t>Nemani</a:t>
            </a:r>
            <a:endParaRPr lang="en-US" sz="1400" dirty="0" smtClean="0"/>
          </a:p>
          <a:p>
            <a:r>
              <a:rPr lang="en-US" sz="1400" dirty="0"/>
              <a:t>Forrest </a:t>
            </a:r>
            <a:r>
              <a:rPr lang="en-US" sz="1400" dirty="0" smtClean="0"/>
              <a:t>Melton</a:t>
            </a:r>
            <a:endParaRPr lang="en-US" sz="1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202" y="6060163"/>
            <a:ext cx="823456" cy="49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949" y="5979555"/>
            <a:ext cx="660552" cy="66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272" y="195307"/>
            <a:ext cx="850562" cy="85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464" y="5966591"/>
            <a:ext cx="743954" cy="68646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29" y="195307"/>
            <a:ext cx="957847" cy="7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91796" y="1083554"/>
            <a:ext cx="8812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From rivers to the ocean: </a:t>
            </a:r>
            <a:br>
              <a:rPr lang="en-US" sz="3200" b="1" dirty="0" smtClean="0"/>
            </a:br>
            <a:r>
              <a:rPr lang="en-US" sz="3200" b="1" dirty="0" smtClean="0"/>
              <a:t>Using habitat models to understand and predict variations in central California salmon</a:t>
            </a:r>
            <a:endParaRPr lang="en-US" sz="2000" b="1" i="1" dirty="0"/>
          </a:p>
        </p:txBody>
      </p:sp>
      <p:sp>
        <p:nvSpPr>
          <p:cNvPr id="6" name="Rectangle 5"/>
          <p:cNvSpPr/>
          <p:nvPr/>
        </p:nvSpPr>
        <p:spPr>
          <a:xfrm>
            <a:off x="2794851" y="3294532"/>
            <a:ext cx="25914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Remote Sensing Solutions</a:t>
            </a:r>
            <a:endParaRPr lang="en-US" sz="1400" b="1" dirty="0"/>
          </a:p>
          <a:p>
            <a:r>
              <a:rPr lang="en-US" sz="1400" dirty="0"/>
              <a:t>Yi Chao</a:t>
            </a:r>
          </a:p>
          <a:p>
            <a:endParaRPr lang="en-US" sz="1400" dirty="0"/>
          </a:p>
          <a:p>
            <a:r>
              <a:rPr lang="en-US" sz="1400" b="1" dirty="0"/>
              <a:t>MBARI</a:t>
            </a:r>
            <a:endParaRPr lang="en-US" sz="1400" dirty="0"/>
          </a:p>
          <a:p>
            <a:r>
              <a:rPr lang="en-US" sz="1400" dirty="0"/>
              <a:t>Francisco Chavez</a:t>
            </a:r>
          </a:p>
          <a:p>
            <a:r>
              <a:rPr lang="en-US" sz="1400" dirty="0" smtClean="0"/>
              <a:t>Monique </a:t>
            </a:r>
            <a:r>
              <a:rPr lang="en-US" sz="1400" dirty="0" err="1" smtClean="0"/>
              <a:t>Messié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b="1" dirty="0"/>
              <a:t>University of Maine</a:t>
            </a:r>
            <a:r>
              <a:rPr lang="en-US" sz="1400" dirty="0"/>
              <a:t>	</a:t>
            </a:r>
            <a:endParaRPr lang="en-US" sz="1400" dirty="0" smtClean="0"/>
          </a:p>
          <a:p>
            <a:r>
              <a:rPr lang="en-US" sz="1400" dirty="0" err="1"/>
              <a:t>Fei</a:t>
            </a:r>
            <a:r>
              <a:rPr lang="en-US" sz="1400" dirty="0"/>
              <a:t> </a:t>
            </a:r>
            <a:r>
              <a:rPr lang="en-US" sz="1400" dirty="0" smtClean="0"/>
              <a:t>Chai</a:t>
            </a:r>
          </a:p>
          <a:p>
            <a:r>
              <a:rPr lang="en-US" sz="1400" dirty="0" err="1" smtClean="0"/>
              <a:t>Shivanesh</a:t>
            </a:r>
            <a:r>
              <a:rPr lang="en-US" sz="1400" dirty="0" smtClean="0"/>
              <a:t> </a:t>
            </a:r>
            <a:r>
              <a:rPr lang="en-US" sz="1400" dirty="0" err="1" smtClean="0"/>
              <a:t>Rao</a:t>
            </a:r>
            <a:endParaRPr lang="en-US" sz="1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745" y="5984415"/>
            <a:ext cx="650819" cy="6508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2529" y="2642358"/>
            <a:ext cx="8671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Eric Danner  </a:t>
            </a:r>
          </a:p>
          <a:p>
            <a:pPr algn="ctr"/>
            <a:r>
              <a:rPr lang="en-US" dirty="0" smtClean="0"/>
              <a:t>NOAA Fisheries 		</a:t>
            </a:r>
            <a:endParaRPr lang="en-US" b="1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384" y="5981979"/>
            <a:ext cx="655690" cy="655690"/>
          </a:xfrm>
          <a:prstGeom prst="rect">
            <a:avLst/>
          </a:prstGeom>
        </p:spPr>
      </p:pic>
      <p:pic>
        <p:nvPicPr>
          <p:cNvPr id="18" name="Picture 17" descr="linkonly_gree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990" y="295769"/>
            <a:ext cx="1963147" cy="8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0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5413" y="190018"/>
            <a:ext cx="89178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Upstream Boundary</a:t>
            </a:r>
          </a:p>
        </p:txBody>
      </p:sp>
      <p:cxnSp>
        <p:nvCxnSpPr>
          <p:cNvPr id="8" name="Shape 53"/>
          <p:cNvCxnSpPr/>
          <p:nvPr/>
        </p:nvCxnSpPr>
        <p:spPr>
          <a:xfrm>
            <a:off x="1695075" y="5188958"/>
            <a:ext cx="14541" cy="166904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sta_dam_fullsiz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285" y="2195588"/>
            <a:ext cx="4628578" cy="2993370"/>
          </a:xfrm>
          <a:prstGeom prst="rect">
            <a:avLst/>
          </a:prstGeom>
          <a:ln w="3175" cmpd="sng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8750" y="5604310"/>
            <a:ext cx="1691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Flow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746" y="1561722"/>
            <a:ext cx="349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Reservoir operations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0744" y="3024236"/>
            <a:ext cx="3070071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Climate models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Watershed models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Reservoir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8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515263" y="1760119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406" y="1780214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River Habitat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65" y="5386885"/>
            <a:ext cx="1694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Flow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35784" y="5013007"/>
            <a:ext cx="18810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Aquatic Insect and Zooplankton Biomass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5897" y="1780214"/>
            <a:ext cx="1564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RAFT</a:t>
            </a:r>
          </a:p>
          <a:p>
            <a:pPr algn="r"/>
            <a:r>
              <a:rPr lang="en-US" sz="1600" dirty="0" smtClean="0">
                <a:latin typeface="Arial"/>
                <a:cs typeface="Arial"/>
              </a:rPr>
              <a:t>Physical Model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559728" y="1755891"/>
            <a:ext cx="1803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AQUATOX</a:t>
            </a:r>
          </a:p>
          <a:p>
            <a:r>
              <a:rPr lang="en-US" sz="1600" dirty="0" smtClean="0">
                <a:latin typeface="Arial"/>
                <a:cs typeface="Arial"/>
              </a:rPr>
              <a:t>Ecosystem Model</a:t>
            </a:r>
            <a:endParaRPr lang="en-US" sz="1600" dirty="0"/>
          </a:p>
        </p:txBody>
      </p:sp>
      <p:cxnSp>
        <p:nvCxnSpPr>
          <p:cNvPr id="25" name="Shape 53"/>
          <p:cNvCxnSpPr/>
          <p:nvPr/>
        </p:nvCxnSpPr>
        <p:spPr>
          <a:xfrm>
            <a:off x="3560448" y="3235368"/>
            <a:ext cx="1976042" cy="127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838" y="2646575"/>
            <a:ext cx="1602449" cy="120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hape 53"/>
          <p:cNvCxnSpPr/>
          <p:nvPr/>
        </p:nvCxnSpPr>
        <p:spPr>
          <a:xfrm>
            <a:off x="1711058" y="0"/>
            <a:ext cx="0" cy="178021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3150" y="502197"/>
            <a:ext cx="1691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Flow</a:t>
            </a:r>
            <a:endParaRPr lang="en-US" sz="2000" i="1" dirty="0" smtClean="0">
              <a:latin typeface="Arial"/>
              <a:cs typeface="Arial"/>
            </a:endParaRPr>
          </a:p>
        </p:txBody>
      </p:sp>
      <p:pic>
        <p:nvPicPr>
          <p:cNvPr id="28" name="Picture 8" descr="Landscape2010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358" y="2451648"/>
            <a:ext cx="3123695" cy="1695176"/>
          </a:xfrm>
          <a:prstGeom prst="rect">
            <a:avLst/>
          </a:prstGeom>
          <a:ln w="6350" cmpd="sng">
            <a:noFill/>
          </a:ln>
          <a:effectLst/>
        </p:spPr>
      </p:pic>
      <p:cxnSp>
        <p:nvCxnSpPr>
          <p:cNvPr id="29" name="Shape 53"/>
          <p:cNvCxnSpPr/>
          <p:nvPr/>
        </p:nvCxnSpPr>
        <p:spPr>
          <a:xfrm>
            <a:off x="1731377" y="4552041"/>
            <a:ext cx="0" cy="230595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hape 53"/>
          <p:cNvCxnSpPr/>
          <p:nvPr/>
        </p:nvCxnSpPr>
        <p:spPr>
          <a:xfrm>
            <a:off x="1711058" y="4552041"/>
            <a:ext cx="1420546" cy="137592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31604" y="5386885"/>
            <a:ext cx="3016433" cy="1083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txBody>
          <a:bodyPr wrap="square" anchor="ctr" anchorCtr="0">
            <a:norm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</a:t>
            </a:r>
            <a:r>
              <a:rPr lang="en-US" sz="2000" b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DEB Model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0000FF"/>
                </a:solidFill>
                <a:latin typeface="Arial" pitchFamily="-112" charset="0"/>
              </a:rPr>
              <a:t>eggs, </a:t>
            </a:r>
            <a:r>
              <a:rPr lang="en-US" b="1" i="1" dirty="0" err="1" smtClean="0">
                <a:solidFill>
                  <a:srgbClr val="0000FF"/>
                </a:solidFill>
                <a:latin typeface="Arial" pitchFamily="-112" charset="0"/>
              </a:rPr>
              <a:t>alevin</a:t>
            </a:r>
            <a:r>
              <a:rPr lang="en-US" b="1" i="1" dirty="0" smtClean="0">
                <a:solidFill>
                  <a:srgbClr val="0000FF"/>
                </a:solidFill>
                <a:latin typeface="Arial" pitchFamily="-112" charset="0"/>
              </a:rPr>
              <a:t>, fry, </a:t>
            </a:r>
            <a:r>
              <a:rPr lang="en-US" b="1" i="1" dirty="0" err="1" smtClean="0">
                <a:solidFill>
                  <a:srgbClr val="0000FF"/>
                </a:solidFill>
                <a:latin typeface="Arial" pitchFamily="-112" charset="0"/>
              </a:rPr>
              <a:t>smolts</a:t>
            </a:r>
            <a:r>
              <a:rPr lang="en-US" b="1" i="1" dirty="0" smtClean="0">
                <a:solidFill>
                  <a:srgbClr val="0000FF"/>
                </a:solidFill>
                <a:latin typeface="Arial" pitchFamily="-112" charset="0"/>
              </a:rPr>
              <a:t>, adults</a:t>
            </a:r>
            <a:endParaRPr lang="en-US" b="1" i="1" dirty="0">
              <a:solidFill>
                <a:srgbClr val="0000FF"/>
              </a:solidFill>
              <a:latin typeface="Arial" pitchFamily="-112" charset="0"/>
            </a:endParaRPr>
          </a:p>
        </p:txBody>
      </p:sp>
      <p:cxnSp>
        <p:nvCxnSpPr>
          <p:cNvPr id="34" name="Shape 53"/>
          <p:cNvCxnSpPr>
            <a:stCxn id="32" idx="2"/>
            <a:endCxn id="33" idx="3"/>
          </p:cNvCxnSpPr>
          <p:nvPr/>
        </p:nvCxnSpPr>
        <p:spPr>
          <a:xfrm flipH="1">
            <a:off x="6148037" y="4531946"/>
            <a:ext cx="1087747" cy="139645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669157" y="2499560"/>
            <a:ext cx="1691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Flow</a:t>
            </a:r>
            <a:endParaRPr lang="en-US" sz="2000" i="1" dirty="0" smtClean="0">
              <a:latin typeface="Arial"/>
              <a:cs typeface="Arial"/>
            </a:endParaRPr>
          </a:p>
        </p:txBody>
      </p:sp>
      <p:cxnSp>
        <p:nvCxnSpPr>
          <p:cNvPr id="21" name="Shape 53"/>
          <p:cNvCxnSpPr/>
          <p:nvPr/>
        </p:nvCxnSpPr>
        <p:spPr>
          <a:xfrm>
            <a:off x="7235784" y="4552041"/>
            <a:ext cx="0" cy="230595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410404" y="4590086"/>
            <a:ext cx="1691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Velocity</a:t>
            </a:r>
            <a:endParaRPr lang="en-US" sz="2000" i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8324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515263" y="1760119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9406" y="1780214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Estuary Habitat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09623" y="4961251"/>
            <a:ext cx="1881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Zooplankton Biomass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68689" y="1780644"/>
            <a:ext cx="1564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SELFE</a:t>
            </a:r>
          </a:p>
          <a:p>
            <a:pPr algn="r"/>
            <a:r>
              <a:rPr lang="en-US" sz="1600" dirty="0" smtClean="0">
                <a:latin typeface="Arial"/>
                <a:cs typeface="Arial"/>
              </a:rPr>
              <a:t>Physical Model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536490" y="1755891"/>
            <a:ext cx="1803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CoSiNE</a:t>
            </a:r>
            <a:endParaRPr lang="en-US" sz="20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Ecosystem Model</a:t>
            </a:r>
            <a:endParaRPr lang="en-US" sz="1600" dirty="0"/>
          </a:p>
        </p:txBody>
      </p:sp>
      <p:cxnSp>
        <p:nvCxnSpPr>
          <p:cNvPr id="25" name="Shape 53"/>
          <p:cNvCxnSpPr/>
          <p:nvPr/>
        </p:nvCxnSpPr>
        <p:spPr>
          <a:xfrm>
            <a:off x="3560448" y="3235368"/>
            <a:ext cx="1976042" cy="127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elf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12" y="2484845"/>
            <a:ext cx="2588679" cy="2016465"/>
          </a:xfrm>
          <a:prstGeom prst="rect">
            <a:avLst/>
          </a:prstGeom>
        </p:spPr>
      </p:pic>
      <p:cxnSp>
        <p:nvCxnSpPr>
          <p:cNvPr id="17" name="Shape 53"/>
          <p:cNvCxnSpPr/>
          <p:nvPr/>
        </p:nvCxnSpPr>
        <p:spPr>
          <a:xfrm>
            <a:off x="1721913" y="0"/>
            <a:ext cx="0" cy="178021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hape 53"/>
          <p:cNvCxnSpPr/>
          <p:nvPr/>
        </p:nvCxnSpPr>
        <p:spPr>
          <a:xfrm>
            <a:off x="1839927" y="4552041"/>
            <a:ext cx="0" cy="230595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hape 53"/>
          <p:cNvCxnSpPr>
            <a:stCxn id="32" idx="2"/>
          </p:cNvCxnSpPr>
          <p:nvPr/>
        </p:nvCxnSpPr>
        <p:spPr>
          <a:xfrm>
            <a:off x="1839927" y="4552041"/>
            <a:ext cx="1291677" cy="137592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hape 53"/>
          <p:cNvCxnSpPr/>
          <p:nvPr/>
        </p:nvCxnSpPr>
        <p:spPr>
          <a:xfrm flipH="1">
            <a:off x="6148037" y="4531946"/>
            <a:ext cx="1087747" cy="13792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1604" y="5386885"/>
            <a:ext cx="3016433" cy="1083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txBody>
          <a:bodyPr wrap="square" anchor="ctr" anchorCtr="0">
            <a:norm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</a:t>
            </a:r>
            <a:r>
              <a:rPr lang="en-US" sz="2000" b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DEB Model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Arial" pitchFamily="-112" charset="0"/>
              </a:rPr>
              <a:t>tidal fry</a:t>
            </a:r>
            <a:r>
              <a:rPr lang="en-US" sz="2000" b="1" i="1" dirty="0">
                <a:solidFill>
                  <a:srgbClr val="0000FF"/>
                </a:solidFill>
                <a:latin typeface="Arial" pitchFamily="-112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-112" charset="0"/>
              </a:rPr>
              <a:t>smolts</a:t>
            </a:r>
            <a:r>
              <a:rPr lang="en-US" sz="2000" b="1" i="1" dirty="0">
                <a:solidFill>
                  <a:srgbClr val="0000FF"/>
                </a:solidFill>
                <a:latin typeface="Arial" pitchFamily="-112" charset="0"/>
              </a:rPr>
              <a:t>, </a:t>
            </a:r>
            <a:endParaRPr lang="en-US" sz="2000" b="1" i="1" dirty="0" smtClean="0">
              <a:solidFill>
                <a:srgbClr val="0000FF"/>
              </a:solidFill>
              <a:latin typeface="Arial" pitchFamily="-112" charset="0"/>
            </a:endParaRPr>
          </a:p>
          <a:p>
            <a:pPr algn="ctr"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Arial" pitchFamily="-112" charset="0"/>
              </a:rPr>
              <a:t>adults</a:t>
            </a:r>
            <a:endParaRPr lang="en-US" sz="2000" b="1" i="1" dirty="0">
              <a:solidFill>
                <a:srgbClr val="0000FF"/>
              </a:solidFill>
              <a:latin typeface="Arial" pitchFamily="-11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420851"/>
            <a:ext cx="1694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Flow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80012" y="1938287"/>
            <a:ext cx="17040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salinity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sea level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currents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nutrients carbon </a:t>
            </a:r>
            <a:r>
              <a:rPr lang="en-US" sz="2000" i="1" dirty="0">
                <a:latin typeface="Arial"/>
                <a:cs typeface="Arial"/>
              </a:rPr>
              <a:t>oxygen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5848" y="4544734"/>
            <a:ext cx="17040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salinity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sea level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currents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nutrients carbon </a:t>
            </a:r>
            <a:r>
              <a:rPr lang="en-US" sz="2000" i="1" dirty="0">
                <a:latin typeface="Arial"/>
                <a:cs typeface="Arial"/>
              </a:rPr>
              <a:t>oxygen</a:t>
            </a:r>
            <a:endParaRPr lang="en-US" sz="2000" i="1" dirty="0" smtClean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037" y="2708539"/>
            <a:ext cx="1968689" cy="14765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540505" y="4597362"/>
            <a:ext cx="1694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Velocity</a:t>
            </a:r>
            <a:endParaRPr lang="en-US" sz="2000" i="1" dirty="0" smtClean="0">
              <a:latin typeface="Arial"/>
              <a:cs typeface="Arial"/>
            </a:endParaRPr>
          </a:p>
        </p:txBody>
      </p:sp>
      <p:cxnSp>
        <p:nvCxnSpPr>
          <p:cNvPr id="22" name="Shape 53"/>
          <p:cNvCxnSpPr/>
          <p:nvPr/>
        </p:nvCxnSpPr>
        <p:spPr>
          <a:xfrm>
            <a:off x="7230191" y="0"/>
            <a:ext cx="0" cy="178021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hape 53"/>
          <p:cNvCxnSpPr/>
          <p:nvPr/>
        </p:nvCxnSpPr>
        <p:spPr>
          <a:xfrm>
            <a:off x="7235784" y="4544734"/>
            <a:ext cx="0" cy="230595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305096" y="420851"/>
            <a:ext cx="1658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Zooplankton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39605228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515263" y="1760119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9406" y="1780214"/>
            <a:ext cx="3441042" cy="277182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Ocean Habitat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76063" y="4951305"/>
            <a:ext cx="1881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Zooplankton Biomass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5897" y="1794111"/>
            <a:ext cx="15645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latin typeface="Arial"/>
                <a:cs typeface="Arial"/>
              </a:rPr>
              <a:t>ROMS</a:t>
            </a:r>
          </a:p>
          <a:p>
            <a:pPr algn="r"/>
            <a:r>
              <a:rPr lang="en-US" sz="1600" dirty="0" smtClean="0">
                <a:latin typeface="Arial"/>
                <a:cs typeface="Arial"/>
              </a:rPr>
              <a:t>Physical Model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536490" y="1755891"/>
            <a:ext cx="1803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CoSiNE</a:t>
            </a:r>
            <a:endParaRPr lang="en-US" sz="2000" b="1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Ecosystem Model</a:t>
            </a:r>
            <a:endParaRPr lang="en-US" sz="1600" dirty="0"/>
          </a:p>
        </p:txBody>
      </p:sp>
      <p:cxnSp>
        <p:nvCxnSpPr>
          <p:cNvPr id="25" name="Shape 53"/>
          <p:cNvCxnSpPr/>
          <p:nvPr/>
        </p:nvCxnSpPr>
        <p:spPr>
          <a:xfrm>
            <a:off x="3560448" y="3235368"/>
            <a:ext cx="1976042" cy="127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2" y="2466643"/>
            <a:ext cx="2531232" cy="204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hape 53"/>
          <p:cNvCxnSpPr/>
          <p:nvPr/>
        </p:nvCxnSpPr>
        <p:spPr>
          <a:xfrm>
            <a:off x="1830463" y="10856"/>
            <a:ext cx="0" cy="178021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hape 53"/>
          <p:cNvCxnSpPr/>
          <p:nvPr/>
        </p:nvCxnSpPr>
        <p:spPr>
          <a:xfrm>
            <a:off x="1839927" y="4552041"/>
            <a:ext cx="1291677" cy="137592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hape 53"/>
          <p:cNvCxnSpPr/>
          <p:nvPr/>
        </p:nvCxnSpPr>
        <p:spPr>
          <a:xfrm flipH="1">
            <a:off x="6148037" y="4531946"/>
            <a:ext cx="1087747" cy="1379264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1604" y="5386885"/>
            <a:ext cx="3016433" cy="1083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txBody>
          <a:bodyPr wrap="square" anchor="ctr" anchorCtr="0">
            <a:norm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</a:t>
            </a:r>
            <a:r>
              <a:rPr lang="en-US" sz="2000" b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DEB Model</a:t>
            </a:r>
            <a:r>
              <a:rPr lang="en-US" sz="2000" b="1" i="1" dirty="0" smtClean="0">
                <a:solidFill>
                  <a:srgbClr val="000000"/>
                </a:solidFill>
                <a:latin typeface="Arial" pitchFamily="-112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-112" charset="0"/>
              </a:rPr>
              <a:t>smolts</a:t>
            </a:r>
            <a:r>
              <a:rPr lang="en-US" sz="2000" b="1" i="1" dirty="0">
                <a:solidFill>
                  <a:srgbClr val="0000FF"/>
                </a:solidFill>
                <a:latin typeface="Arial" pitchFamily="-112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-112" charset="0"/>
              </a:rPr>
              <a:t>subadults</a:t>
            </a:r>
            <a:endParaRPr lang="en-US" sz="2000" b="1" i="1" dirty="0">
              <a:solidFill>
                <a:srgbClr val="0000FF"/>
              </a:solidFill>
              <a:latin typeface="Arial" pitchFamily="-11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117" y="5186830"/>
            <a:ext cx="1694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r"/>
            <a:r>
              <a:rPr lang="en-US" sz="2000" i="1" dirty="0" smtClean="0">
                <a:latin typeface="Arial"/>
                <a:cs typeface="Arial"/>
              </a:rPr>
              <a:t>Velocity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8143" y="2529720"/>
            <a:ext cx="1700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Velocities mixing temperature </a:t>
            </a:r>
            <a:r>
              <a:rPr lang="en-US" sz="2000" dirty="0">
                <a:latin typeface="Arial"/>
                <a:cs typeface="Arial"/>
              </a:rPr>
              <a:t>light</a:t>
            </a:r>
            <a:endParaRPr lang="en-US" sz="2000" i="1" dirty="0" smtClean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8" y="410422"/>
            <a:ext cx="1704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Temperature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salinity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sea level</a:t>
            </a:r>
            <a:endParaRPr lang="en-US" sz="2000" i="1" dirty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currents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83466" y="740228"/>
            <a:ext cx="1704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nutrients carbon </a:t>
            </a:r>
            <a:r>
              <a:rPr lang="en-US" sz="2000" i="1" dirty="0">
                <a:latin typeface="Arial"/>
                <a:cs typeface="Arial"/>
              </a:rPr>
              <a:t>oxygen</a:t>
            </a:r>
            <a:endParaRPr lang="en-US" sz="2000" i="1" dirty="0" smtClean="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037" y="2708539"/>
            <a:ext cx="1968689" cy="1476517"/>
          </a:xfrm>
          <a:prstGeom prst="rect">
            <a:avLst/>
          </a:prstGeom>
        </p:spPr>
      </p:pic>
      <p:cxnSp>
        <p:nvCxnSpPr>
          <p:cNvPr id="21" name="Shape 53"/>
          <p:cNvCxnSpPr/>
          <p:nvPr/>
        </p:nvCxnSpPr>
        <p:spPr>
          <a:xfrm>
            <a:off x="7238862" y="0"/>
            <a:ext cx="0" cy="178021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262903" y="487804"/>
            <a:ext cx="1881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Arial"/>
                <a:cs typeface="Arial"/>
              </a:rPr>
              <a:t>Zooplankton Biomass</a:t>
            </a:r>
          </a:p>
        </p:txBody>
      </p:sp>
    </p:spTree>
    <p:extLst>
      <p:ext uri="{BB962C8B-B14F-4D97-AF65-F5344CB8AC3E}">
        <p14:creationId xmlns:p14="http://schemas.microsoft.com/office/powerpoint/2010/main" val="6644908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0834586">
            <a:off x="4466209" y="726233"/>
            <a:ext cx="577585" cy="248817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3523"/>
            <a:ext cx="3699516" cy="15822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811116" y="1150689"/>
            <a:ext cx="387508" cy="165004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24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DEB Model: River Habitat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86608" y="1671894"/>
            <a:ext cx="4792870" cy="7399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89" y="1301416"/>
            <a:ext cx="3699516" cy="1582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1828" y="5323276"/>
            <a:ext cx="716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Energy </a:t>
            </a:r>
            <a:r>
              <a:rPr lang="en-US" sz="2400" dirty="0"/>
              <a:t>spent on </a:t>
            </a:r>
            <a:r>
              <a:rPr lang="en-US" sz="2400" dirty="0" smtClean="0"/>
              <a:t>migration </a:t>
            </a:r>
            <a:r>
              <a:rPr lang="en-US" sz="2400" dirty="0"/>
              <a:t>cannot be spent </a:t>
            </a:r>
            <a:r>
              <a:rPr lang="en-US" sz="2400" dirty="0" smtClean="0"/>
              <a:t>elsewhere</a:t>
            </a:r>
          </a:p>
          <a:p>
            <a:pPr algn="ctr"/>
            <a:r>
              <a:rPr lang="en-US" sz="2400" i="1" dirty="0" smtClean="0"/>
              <a:t>= smaller eggs</a:t>
            </a:r>
            <a:endParaRPr lang="en-US" sz="2400" i="1" dirty="0"/>
          </a:p>
        </p:txBody>
      </p:sp>
      <p:sp>
        <p:nvSpPr>
          <p:cNvPr id="10" name="Right Arrow 9"/>
          <p:cNvSpPr/>
          <p:nvPr/>
        </p:nvSpPr>
        <p:spPr>
          <a:xfrm>
            <a:off x="2186608" y="2934685"/>
            <a:ext cx="4792870" cy="73991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89" y="2564207"/>
            <a:ext cx="3699516" cy="15822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24" y="4005680"/>
            <a:ext cx="2487579" cy="1063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23201" y="2150197"/>
            <a:ext cx="2102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Velocity</a:t>
            </a:r>
          </a:p>
          <a:p>
            <a:r>
              <a:rPr lang="en-US" sz="2800" dirty="0" smtClean="0"/>
              <a:t>Temperature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088331" y="4146437"/>
            <a:ext cx="75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Size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129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Physical Model: River Habitat</a:t>
            </a:r>
          </a:p>
        </p:txBody>
      </p:sp>
      <p:pic>
        <p:nvPicPr>
          <p:cNvPr id="2" name="Picture 1" descr="Fl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2620"/>
            <a:ext cx="9144000" cy="3045293"/>
          </a:xfrm>
          <a:prstGeom prst="rect">
            <a:avLst/>
          </a:prstGeom>
        </p:spPr>
      </p:pic>
      <p:pic>
        <p:nvPicPr>
          <p:cNvPr id="3" name="Picture 2" descr="Tem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98"/>
          <a:stretch/>
        </p:blipFill>
        <p:spPr>
          <a:xfrm>
            <a:off x="0" y="774795"/>
            <a:ext cx="9144000" cy="2865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2101" y="662193"/>
            <a:ext cx="12197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768199" y="2029995"/>
            <a:ext cx="12805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Temperature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550497" y="4940525"/>
            <a:ext cx="17670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Flow velocity (m/s)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1664" y="1986996"/>
            <a:ext cx="17709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Distance from dam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665" y="5008188"/>
            <a:ext cx="17709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Distance from dam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9461" y="6524616"/>
            <a:ext cx="5977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Time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944377" y="3640461"/>
            <a:ext cx="12197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704527" y="1391924"/>
            <a:ext cx="0" cy="1447608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4527" y="4421047"/>
            <a:ext cx="0" cy="1447608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11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5"/>
          <p:cNvGrpSpPr>
            <a:grpSpLocks/>
          </p:cNvGrpSpPr>
          <p:nvPr/>
        </p:nvGrpSpPr>
        <p:grpSpPr bwMode="auto">
          <a:xfrm>
            <a:off x="162825" y="1715811"/>
            <a:ext cx="5694363" cy="3560762"/>
            <a:chOff x="896188" y="1893084"/>
            <a:chExt cx="7460412" cy="4736535"/>
          </a:xfrm>
        </p:grpSpPr>
        <p:pic>
          <p:nvPicPr>
            <p:cNvPr id="5128" name="Picture 3" descr="migtim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88" y="2068555"/>
              <a:ext cx="7460412" cy="456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Box 2"/>
            <p:cNvSpPr txBox="1">
              <a:spLocks noChangeArrowheads="1"/>
            </p:cNvSpPr>
            <p:nvPr/>
          </p:nvSpPr>
          <p:spPr bwMode="auto">
            <a:xfrm rot="-5400000">
              <a:off x="-682667" y="3486251"/>
              <a:ext cx="3589512" cy="403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/>
                <a:t>Optimal migration rate (km/day)</a:t>
              </a:r>
            </a:p>
          </p:txBody>
        </p:sp>
        <p:sp>
          <p:nvSpPr>
            <p:cNvPr id="5130" name="TextBox 4"/>
            <p:cNvSpPr txBox="1">
              <a:spLocks noChangeArrowheads="1"/>
            </p:cNvSpPr>
            <p:nvPr/>
          </p:nvSpPr>
          <p:spPr bwMode="auto">
            <a:xfrm>
              <a:off x="3016255" y="5435598"/>
              <a:ext cx="2188858" cy="409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0"/>
                <a:t>Flow velocity (m/s)</a:t>
              </a:r>
            </a:p>
          </p:txBody>
        </p:sp>
      </p:grpSp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686950" y="3358873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Endurance limited</a:t>
            </a: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2572650" y="2230161"/>
            <a:ext cx="210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Not-endurance limited</a:t>
            </a:r>
          </a:p>
        </p:txBody>
      </p:sp>
      <p:pic>
        <p:nvPicPr>
          <p:cNvPr id="5125" name="Picture 8" descr="pwa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588" y="1523723"/>
            <a:ext cx="38973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6138863" y="4384398"/>
            <a:ext cx="16716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Flow velocity (m/s)</a:t>
            </a:r>
          </a:p>
        </p:txBody>
      </p:sp>
      <p:sp>
        <p:nvSpPr>
          <p:cNvPr id="5127" name="TextBox 11"/>
          <p:cNvSpPr txBox="1">
            <a:spLocks noChangeArrowheads="1"/>
          </p:cNvSpPr>
          <p:nvPr/>
        </p:nvSpPr>
        <p:spPr bwMode="auto">
          <a:xfrm rot="-5400000">
            <a:off x="3910806" y="2921517"/>
            <a:ext cx="230981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Fraction of time recovering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DEB Model: River Habitat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7642" y="5125396"/>
            <a:ext cx="4745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Hydrodynamics</a:t>
            </a:r>
            <a:r>
              <a:rPr lang="en-US" sz="2000" b="1" dirty="0">
                <a:solidFill>
                  <a:srgbClr val="0000FF"/>
                </a:solidFill>
              </a:rPr>
              <a:t>-based power-law </a:t>
            </a:r>
            <a:r>
              <a:rPr lang="en-US" sz="2000" b="1" dirty="0" smtClean="0">
                <a:solidFill>
                  <a:srgbClr val="0000FF"/>
                </a:solidFill>
              </a:rPr>
              <a:t>equation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Critical </a:t>
            </a:r>
            <a:r>
              <a:rPr lang="en-US" sz="2000" b="1" dirty="0">
                <a:solidFill>
                  <a:srgbClr val="FF0000"/>
                </a:solidFill>
              </a:rPr>
              <a:t>power model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7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DEB Model: River Habitat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38" y="804933"/>
            <a:ext cx="869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Adult </a:t>
            </a:r>
            <a:r>
              <a:rPr lang="en-US" sz="2400" dirty="0" smtClean="0"/>
              <a:t>salmon migrations: velocity </a:t>
            </a:r>
            <a:r>
              <a:rPr lang="en-US" sz="2400" dirty="0" smtClean="0"/>
              <a:t>and </a:t>
            </a:r>
            <a:r>
              <a:rPr lang="en-US" sz="2400" dirty="0" smtClean="0"/>
              <a:t>temperature</a:t>
            </a:r>
            <a:endParaRPr lang="en-US" sz="2400" dirty="0"/>
          </a:p>
        </p:txBody>
      </p:sp>
      <p:pic>
        <p:nvPicPr>
          <p:cNvPr id="17" name="Picture 1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/>
          <a:stretch/>
        </p:blipFill>
        <p:spPr bwMode="auto">
          <a:xfrm>
            <a:off x="2950875" y="1266598"/>
            <a:ext cx="3123038" cy="548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0" r="92165"/>
          <a:stretch/>
        </p:blipFill>
        <p:spPr bwMode="auto">
          <a:xfrm>
            <a:off x="2244093" y="1266598"/>
            <a:ext cx="750956" cy="5485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36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-Section Veloc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01700"/>
            <a:ext cx="6306312" cy="503834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52566" y="2927784"/>
            <a:ext cx="3759384" cy="795673"/>
            <a:chOff x="2952566" y="2927784"/>
            <a:chExt cx="3759384" cy="795673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2952566" y="3517900"/>
              <a:ext cx="998233" cy="205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553189" y="3283384"/>
              <a:ext cx="456961" cy="120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372339" y="3105584"/>
              <a:ext cx="520461" cy="120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261100" y="2927784"/>
              <a:ext cx="450850" cy="120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33947" y="179162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DEB Model: River Habitat</a:t>
            </a:r>
            <a:endParaRPr lang="en-US" sz="3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94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76400" y="2286000"/>
            <a:ext cx="5440363" cy="2392362"/>
            <a:chOff x="0" y="0"/>
            <a:chExt cx="5439760" cy="2391715"/>
          </a:xfrm>
        </p:grpSpPr>
        <p:pic>
          <p:nvPicPr>
            <p:cNvPr id="5" name="Picture 4" descr="Chinook_Salmon_jeff_Kozlowsk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39760" cy="23917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" name="AutoShape 5"/>
            <p:cNvSpPr>
              <a:spLocks/>
            </p:cNvSpPr>
            <p:nvPr/>
          </p:nvSpPr>
          <p:spPr bwMode="auto">
            <a:xfrm>
              <a:off x="3917547" y="1995788"/>
              <a:ext cx="1226584" cy="2565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19" tIns="45719" rIns="45719" bIns="45719"/>
            <a:lstStyle/>
            <a:p>
              <a:r>
                <a:rPr lang="en-US" sz="1100" dirty="0"/>
                <a:t>Credit: NOAA NMFS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032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9" b="-1519"/>
          <a:stretch/>
        </p:blipFill>
        <p:spPr>
          <a:xfrm>
            <a:off x="706322" y="913985"/>
            <a:ext cx="5589591" cy="286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DEB Model: River Habitat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5505" y="5064048"/>
            <a:ext cx="1946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without </a:t>
            </a:r>
            <a:r>
              <a:rPr lang="en-US" sz="1400" dirty="0"/>
              <a:t>endurance limit</a:t>
            </a:r>
          </a:p>
        </p:txBody>
      </p:sp>
      <p:sp>
        <p:nvSpPr>
          <p:cNvPr id="7" name="Rectangle 6"/>
          <p:cNvSpPr/>
          <p:nvPr/>
        </p:nvSpPr>
        <p:spPr>
          <a:xfrm>
            <a:off x="6922076" y="4765871"/>
            <a:ext cx="1697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with </a:t>
            </a:r>
            <a:r>
              <a:rPr lang="en-US" sz="1400" dirty="0"/>
              <a:t>endurance limit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164803" y="4939279"/>
            <a:ext cx="62959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65233" y="5221951"/>
            <a:ext cx="629592" cy="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2" t="-2359" r="1942" b="67887"/>
          <a:stretch/>
        </p:blipFill>
        <p:spPr>
          <a:xfrm>
            <a:off x="598201" y="3517209"/>
            <a:ext cx="5589591" cy="24642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02603" y="3799447"/>
            <a:ext cx="7435691" cy="129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e_uv_sst_t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592"/>
            <a:ext cx="9144000" cy="5674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/>
                <a:cs typeface="Arial"/>
              </a:rPr>
              <a:t>Physical Model: Estuary Habitat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7781323" y="3397795"/>
            <a:ext cx="128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898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419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Linking California coastal ocean model with</a:t>
            </a:r>
            <a:r>
              <a:rPr lang="en-US" sz="2400" dirty="0">
                <a:latin typeface="Arial"/>
                <a:cs typeface="Arial"/>
              </a:rPr>
              <a:t> </a:t>
            </a:r>
            <a:endParaRPr lang="en-US" sz="2400" dirty="0" smtClean="0"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San Francisco Bay/</a:t>
            </a:r>
            <a:r>
              <a:rPr lang="en-US" sz="2400" dirty="0" smtClean="0">
                <a:latin typeface="Arial"/>
                <a:cs typeface="Arial"/>
              </a:rPr>
              <a:t>Estuary model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0" name="Picture 25" descr="ca_self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57" y="2197720"/>
            <a:ext cx="4009312" cy="335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9" y="2316828"/>
            <a:ext cx="2888681" cy="323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99" t="15178" r="34999" b="50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24" descr="selfe_sf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9283" y="2842260"/>
            <a:ext cx="2334519" cy="217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94134" y="4056498"/>
            <a:ext cx="862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Golden</a:t>
            </a:r>
          </a:p>
          <a:p>
            <a:pPr algn="ctr"/>
            <a:r>
              <a:rPr lang="en-US" dirty="0" smtClean="0"/>
              <a:t>Gate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01750" y="2577083"/>
            <a:ext cx="224600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901750" y="5200952"/>
            <a:ext cx="2232052" cy="0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2303" y="5555105"/>
            <a:ext cx="9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ROMS</a:t>
            </a:r>
          </a:p>
          <a:p>
            <a:pPr algn="ctr"/>
            <a:r>
              <a:rPr lang="en-US" sz="2400" dirty="0" smtClean="0"/>
              <a:t>3-km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423287" y="5555105"/>
            <a:ext cx="3189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Unstructured grid SELFE</a:t>
            </a:r>
          </a:p>
          <a:p>
            <a:pPr algn="ctr"/>
            <a:r>
              <a:rPr lang="en-US" sz="2400" dirty="0"/>
              <a:t>1-km………………..10-</a:t>
            </a:r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Physical Model: Estuary Habitat</a:t>
            </a:r>
          </a:p>
        </p:txBody>
      </p:sp>
    </p:spTree>
    <p:extLst>
      <p:ext uri="{BB962C8B-B14F-4D97-AF65-F5344CB8AC3E}">
        <p14:creationId xmlns:p14="http://schemas.microsoft.com/office/powerpoint/2010/main" val="400085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09" y="250129"/>
            <a:ext cx="9020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Temperature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80" y="1085556"/>
            <a:ext cx="4679187" cy="5641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755" y="3736799"/>
            <a:ext cx="3758326" cy="2818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755" y="978270"/>
            <a:ext cx="3758326" cy="281874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493980" y="2399079"/>
            <a:ext cx="694721" cy="227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941711" y="3582335"/>
            <a:ext cx="2246990" cy="148721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24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09" y="250129"/>
            <a:ext cx="9020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Temperature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755" y="3962883"/>
            <a:ext cx="3802258" cy="2851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80" y="1085556"/>
            <a:ext cx="4679187" cy="5641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55" y="1085556"/>
            <a:ext cx="3758326" cy="281874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084165" y="2475068"/>
            <a:ext cx="3104536" cy="163918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72773" y="4483769"/>
            <a:ext cx="4015928" cy="85716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77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8654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0" dirty="0">
                <a:latin typeface="Arial"/>
                <a:cs typeface="Arial"/>
              </a:rPr>
              <a:t>NH</a:t>
            </a:r>
            <a:r>
              <a:rPr lang="en-US" sz="2000" b="0" baseline="-25000" dirty="0">
                <a:latin typeface="Arial"/>
                <a:cs typeface="Arial"/>
              </a:rPr>
              <a:t>4</a:t>
            </a:r>
            <a:r>
              <a:rPr lang="en-US" sz="2000" b="0" dirty="0">
                <a:latin typeface="Arial"/>
                <a:cs typeface="Arial"/>
              </a:rPr>
              <a:t> concentration (</a:t>
            </a:r>
            <a:r>
              <a:rPr lang="en-US" sz="2000" b="0" dirty="0" err="1">
                <a:latin typeface="Arial"/>
                <a:cs typeface="Arial"/>
              </a:rPr>
              <a:t>m.mol</a:t>
            </a:r>
            <a:r>
              <a:rPr lang="en-US" sz="2000" b="0" dirty="0">
                <a:latin typeface="Arial"/>
                <a:cs typeface="Arial"/>
              </a:rPr>
              <a:t>/m</a:t>
            </a:r>
            <a:r>
              <a:rPr lang="en-US" sz="2000" b="0" baseline="30000" dirty="0">
                <a:latin typeface="Arial"/>
                <a:cs typeface="Arial"/>
              </a:rPr>
              <a:t>3</a:t>
            </a:r>
            <a:r>
              <a:rPr lang="en-US" sz="2000" b="0" dirty="0">
                <a:latin typeface="Arial"/>
                <a:cs typeface="Arial"/>
              </a:rPr>
              <a:t>) </a:t>
            </a:r>
            <a:r>
              <a:rPr lang="en-US" sz="2000" b="0" dirty="0" smtClean="0">
                <a:latin typeface="Arial"/>
                <a:cs typeface="Arial"/>
              </a:rPr>
              <a:t> </a:t>
            </a:r>
            <a:endParaRPr lang="en-US" sz="2000" b="0" u="sng" dirty="0"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38654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Chlorophyll (m.mol/m</a:t>
            </a:r>
            <a:r>
              <a:rPr lang="en-US" sz="2000" b="0" baseline="30000" dirty="0" smtClean="0">
                <a:latin typeface="Arial"/>
                <a:cs typeface="Arial"/>
              </a:rPr>
              <a:t>3</a:t>
            </a:r>
            <a:r>
              <a:rPr lang="en-US" sz="2000" b="0" dirty="0" smtClean="0">
                <a:latin typeface="Arial"/>
                <a:cs typeface="Arial"/>
              </a:rPr>
              <a:t>)</a:t>
            </a:r>
            <a:endParaRPr lang="en-US" sz="2000" b="0" u="sng" dirty="0">
              <a:latin typeface="Arial"/>
              <a:cs typeface="Arial"/>
            </a:endParaRPr>
          </a:p>
        </p:txBody>
      </p:sp>
      <p:pic>
        <p:nvPicPr>
          <p:cNvPr id="8" name="Content Placeholder 7" descr="night_chl.pn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4909" y="1308540"/>
            <a:ext cx="5019091" cy="4267239"/>
          </a:xfrm>
        </p:spPr>
      </p:pic>
      <p:sp>
        <p:nvSpPr>
          <p:cNvPr id="9" name="TextBox 8"/>
          <p:cNvSpPr txBox="1"/>
          <p:nvPr/>
        </p:nvSpPr>
        <p:spPr>
          <a:xfrm>
            <a:off x="415925" y="532437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Successfully integrated </a:t>
            </a:r>
            <a:r>
              <a:rPr lang="en-US" sz="2000" dirty="0" err="1" smtClean="0">
                <a:latin typeface="Arial"/>
                <a:cs typeface="Arial"/>
              </a:rPr>
              <a:t>CoSiNE</a:t>
            </a:r>
            <a:r>
              <a:rPr lang="en-US" sz="2000" dirty="0" smtClean="0">
                <a:latin typeface="Arial"/>
                <a:cs typeface="Arial"/>
              </a:rPr>
              <a:t> with SELFE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Need to revise </a:t>
            </a:r>
            <a:r>
              <a:rPr lang="en-US" sz="2000" dirty="0">
                <a:latin typeface="Arial"/>
                <a:cs typeface="Arial"/>
              </a:rPr>
              <a:t>the NO</a:t>
            </a:r>
            <a:r>
              <a:rPr lang="en-US" sz="2000" baseline="-25000" dirty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 uptake curve in </a:t>
            </a:r>
            <a:r>
              <a:rPr lang="en-US" sz="2000" dirty="0" err="1" smtClean="0">
                <a:latin typeface="Arial"/>
                <a:cs typeface="Arial"/>
              </a:rPr>
              <a:t>CoSiNE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Content Placeholder 5" descr="noon_nh4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63" y="1767495"/>
            <a:ext cx="3976455" cy="3049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Biological Model: Estuary Habitat</a:t>
            </a:r>
          </a:p>
        </p:txBody>
      </p:sp>
    </p:spTree>
    <p:extLst>
      <p:ext uri="{BB962C8B-B14F-4D97-AF65-F5344CB8AC3E}">
        <p14:creationId xmlns:p14="http://schemas.microsoft.com/office/powerpoint/2010/main" val="276430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404" y="1827553"/>
            <a:ext cx="381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141" y="1816440"/>
            <a:ext cx="3648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14"/>
          <p:cNvSpPr txBox="1">
            <a:spLocks noChangeArrowheads="1"/>
          </p:cNvSpPr>
          <p:nvPr/>
        </p:nvSpPr>
        <p:spPr bwMode="auto">
          <a:xfrm>
            <a:off x="5115017" y="1476653"/>
            <a:ext cx="2676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Modeled zooplankton</a:t>
            </a:r>
          </a:p>
        </p:txBody>
      </p:sp>
      <p:sp>
        <p:nvSpPr>
          <p:cNvPr id="46085" name="TextBox 18"/>
          <p:cNvSpPr txBox="1">
            <a:spLocks noChangeArrowheads="1"/>
          </p:cNvSpPr>
          <p:nvPr/>
        </p:nvSpPr>
        <p:spPr bwMode="auto">
          <a:xfrm>
            <a:off x="1797013" y="1472865"/>
            <a:ext cx="19961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Observed krill</a:t>
            </a:r>
          </a:p>
        </p:txBody>
      </p:sp>
      <p:sp>
        <p:nvSpPr>
          <p:cNvPr id="2" name="Rectangle 1"/>
          <p:cNvSpPr/>
          <p:nvPr/>
        </p:nvSpPr>
        <p:spPr>
          <a:xfrm>
            <a:off x="3455491" y="2003765"/>
            <a:ext cx="647700" cy="26289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5091" y="2486365"/>
            <a:ext cx="1879600" cy="1397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9" name="pacific_ncep_shade.mpg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041" y="2435565"/>
            <a:ext cx="20383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3947" y="190018"/>
            <a:ext cx="8869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Biological Model: Ocean Habitat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11" y="4040528"/>
            <a:ext cx="3020760" cy="2431712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3495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164311" y="1008089"/>
            <a:ext cx="2613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environmental </a:t>
            </a:r>
            <a:r>
              <a:rPr lang="en-US" dirty="0">
                <a:solidFill>
                  <a:srgbClr val="000000"/>
                </a:solidFill>
              </a:rPr>
              <a:t>variability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2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21" y="61703"/>
            <a:ext cx="7717801" cy="6776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7143" y="5706920"/>
            <a:ext cx="4946385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en-US" sz="3200" dirty="0"/>
              <a:t>http://</a:t>
            </a:r>
            <a:r>
              <a:rPr lang="en-US" sz="3200" dirty="0" err="1"/>
              <a:t>sesame.noaa.gov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5216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42" y="2634583"/>
            <a:ext cx="6497564" cy="3848002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408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pic>
        <p:nvPicPr>
          <p:cNvPr id="2" name="Picture 1" descr="Life Cycle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6" b="100000" l="442" r="99117">
                        <a14:foregroundMark x1="35320" y1="8423" x2="5077" y2="43844"/>
                        <a14:foregroundMark x1="41060" y1="6695" x2="79029" y2="18575"/>
                        <a14:foregroundMark x1="81898" y1="20950" x2="94260" y2="60475"/>
                        <a14:foregroundMark x1="94923" y1="63499" x2="57174" y2="97192"/>
                        <a14:foregroundMark x1="9492" y1="68467" x2="51214" y2="96760"/>
                        <a14:foregroundMark x1="7285" y1="45356" x2="7064" y2="5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918" y="0"/>
            <a:ext cx="3962082" cy="4050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956" y="2618933"/>
            <a:ext cx="374498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  <a:tabLst>
                <a:tab pos="347663" algn="l"/>
              </a:tabLst>
            </a:pPr>
            <a:r>
              <a:rPr lang="en-US" sz="2400" dirty="0" smtClean="0"/>
              <a:t>How </a:t>
            </a:r>
            <a:r>
              <a:rPr lang="en-US" sz="2400" dirty="0" smtClean="0"/>
              <a:t>to assess the quantity and quality of habitat</a:t>
            </a:r>
            <a:r>
              <a:rPr lang="en-US" sz="2400" dirty="0" smtClean="0"/>
              <a:t>?</a:t>
            </a:r>
          </a:p>
          <a:p>
            <a:pPr marL="514350" indent="-514350">
              <a:buAutoNum type="arabicPeriod"/>
              <a:tabLst>
                <a:tab pos="347663" algn="l"/>
              </a:tabLst>
            </a:pPr>
            <a:endParaRPr lang="en-US" sz="2400" dirty="0"/>
          </a:p>
          <a:p>
            <a:pPr>
              <a:tabLst>
                <a:tab pos="347663" algn="l"/>
              </a:tabLst>
            </a:pPr>
            <a:r>
              <a:rPr lang="en-US" sz="2400" b="1" dirty="0" smtClean="0">
                <a:solidFill>
                  <a:srgbClr val="FF0000"/>
                </a:solidFill>
              </a:rPr>
              <a:t>			Water velocity </a:t>
            </a:r>
          </a:p>
          <a:p>
            <a:pPr>
              <a:tabLst>
                <a:tab pos="347663" algn="l"/>
              </a:tabLst>
            </a:pPr>
            <a:r>
              <a:rPr lang="en-US" sz="2400" b="1" dirty="0" smtClean="0">
                <a:solidFill>
                  <a:srgbClr val="FF0000"/>
                </a:solidFill>
              </a:rPr>
              <a:t>			Water temperature</a:t>
            </a:r>
          </a:p>
          <a:p>
            <a:pPr>
              <a:tabLst>
                <a:tab pos="347663" algn="l"/>
              </a:tabLst>
            </a:pPr>
            <a:r>
              <a:rPr lang="en-US" sz="2400" b="1" dirty="0" smtClean="0">
                <a:solidFill>
                  <a:srgbClr val="FF0000"/>
                </a:solidFill>
              </a:rPr>
              <a:t>			Food density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tabLst>
                <a:tab pos="347663" algn="l"/>
              </a:tabLst>
            </a:pPr>
            <a:endParaRPr lang="en-US" sz="2400" dirty="0"/>
          </a:p>
          <a:p>
            <a:pPr marL="347663" indent="-347663">
              <a:tabLst>
                <a:tab pos="347663" algn="l"/>
              </a:tabLst>
            </a:pPr>
            <a:r>
              <a:rPr lang="en-US" sz="2400" dirty="0"/>
              <a:t>2. How to </a:t>
            </a:r>
            <a:r>
              <a:rPr lang="en-US" sz="2400" dirty="0" smtClean="0"/>
              <a:t>model these </a:t>
            </a:r>
            <a:r>
              <a:rPr lang="en-US" sz="2400" dirty="0"/>
              <a:t>values over this </a:t>
            </a:r>
            <a:r>
              <a:rPr lang="en-US" sz="2400" dirty="0" smtClean="0"/>
              <a:t>large and </a:t>
            </a:r>
            <a:r>
              <a:rPr lang="en-US" sz="2400" dirty="0"/>
              <a:t>complex landscape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52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020" y="2607001"/>
            <a:ext cx="18823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Input</a:t>
            </a:r>
          </a:p>
          <a:p>
            <a:r>
              <a:rPr lang="en-US" sz="2400" i="1" dirty="0" smtClean="0"/>
              <a:t>Food</a:t>
            </a:r>
          </a:p>
          <a:p>
            <a:r>
              <a:rPr lang="en-US" sz="2400" i="1" dirty="0" smtClean="0"/>
              <a:t>Temperature</a:t>
            </a:r>
          </a:p>
          <a:p>
            <a:r>
              <a:rPr lang="en-US" sz="2400" i="1" dirty="0" smtClean="0"/>
              <a:t>Velocity</a:t>
            </a:r>
            <a:endParaRPr lang="en-US" sz="2400" i="1" dirty="0"/>
          </a:p>
        </p:txBody>
      </p:sp>
      <p:sp>
        <p:nvSpPr>
          <p:cNvPr id="5" name="Right Arrow 4"/>
          <p:cNvSpPr/>
          <p:nvPr/>
        </p:nvSpPr>
        <p:spPr>
          <a:xfrm>
            <a:off x="2046852" y="3258751"/>
            <a:ext cx="718487" cy="6016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284603" y="3258751"/>
            <a:ext cx="718487" cy="6016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57394" y="2607001"/>
            <a:ext cx="211939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Output</a:t>
            </a:r>
          </a:p>
          <a:p>
            <a:r>
              <a:rPr lang="en-US" sz="2400" dirty="0" smtClean="0"/>
              <a:t>Growth</a:t>
            </a:r>
          </a:p>
          <a:p>
            <a:r>
              <a:rPr lang="en-US" sz="2400" dirty="0" smtClean="0"/>
              <a:t>Fecundity</a:t>
            </a:r>
          </a:p>
          <a:p>
            <a:r>
              <a:rPr lang="en-US" sz="2400" dirty="0" smtClean="0"/>
              <a:t>Migration costs</a:t>
            </a:r>
          </a:p>
          <a:p>
            <a:r>
              <a:rPr lang="en-US" sz="2400" dirty="0" smtClean="0"/>
              <a:t>Embryonic dev.</a:t>
            </a:r>
          </a:p>
          <a:p>
            <a:r>
              <a:rPr lang="en-US" sz="2400" dirty="0" smtClean="0"/>
              <a:t>Age at maturity</a:t>
            </a:r>
          </a:p>
          <a:p>
            <a:endParaRPr lang="en-US" sz="2400" dirty="0"/>
          </a:p>
        </p:txBody>
      </p:sp>
      <p:pic>
        <p:nvPicPr>
          <p:cNvPr id="9" name="Picture 8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876" y="2829182"/>
            <a:ext cx="2299188" cy="111044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114796" y="5378724"/>
            <a:ext cx="2665412" cy="1439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365029" y="4525154"/>
            <a:ext cx="1219200" cy="12192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584229" y="4525154"/>
            <a:ext cx="1219200" cy="121920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3" name="AutoShape 14"/>
          <p:cNvCxnSpPr>
            <a:cxnSpLocks noChangeShapeType="1"/>
            <a:endCxn id="19" idx="2"/>
          </p:cNvCxnSpPr>
          <p:nvPr/>
        </p:nvCxnSpPr>
        <p:spPr bwMode="auto">
          <a:xfrm rot="10800000">
            <a:off x="3541242" y="4514974"/>
            <a:ext cx="685800" cy="391190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4584229" y="1934354"/>
            <a:ext cx="0" cy="838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5041429" y="5820554"/>
            <a:ext cx="1464442" cy="68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US" b="1" u="sng" dirty="0">
                <a:ea typeface="ＭＳ Ｐゴシック"/>
                <a:cs typeface="ＭＳ Ｐゴシック"/>
              </a:rPr>
              <a:t>Maturation</a:t>
            </a:r>
          </a:p>
          <a:p>
            <a:pPr algn="ctr"/>
            <a:r>
              <a:rPr lang="en-US" b="1" dirty="0">
                <a:ea typeface="ＭＳ Ｐゴシック"/>
                <a:cs typeface="ＭＳ Ｐゴシック"/>
              </a:rPr>
              <a:t>Reproduction</a:t>
            </a:r>
            <a:endParaRPr lang="de-DE" dirty="0">
              <a:ea typeface="ＭＳ Ｐゴシック"/>
              <a:cs typeface="ＭＳ Ｐゴシック"/>
            </a:endParaRPr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 flipV="1">
            <a:off x="4584229" y="3839354"/>
            <a:ext cx="0" cy="7620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2714665" y="5820554"/>
            <a:ext cx="1395413" cy="68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/>
          <a:lstStyle/>
          <a:p>
            <a:pPr algn="ctr"/>
            <a:r>
              <a:rPr lang="en-US" b="1" dirty="0">
                <a:ea typeface="ＭＳ Ｐゴシック"/>
                <a:cs typeface="ＭＳ Ｐゴシック"/>
              </a:rPr>
              <a:t>Growth</a:t>
            </a:r>
            <a:endParaRPr lang="de-DE" sz="1400" b="1" dirty="0">
              <a:ea typeface="ＭＳ Ｐゴシック"/>
              <a:cs typeface="ＭＳ Ｐゴシック"/>
            </a:endParaRPr>
          </a:p>
        </p:txBody>
      </p:sp>
      <p:cxnSp>
        <p:nvCxnSpPr>
          <p:cNvPr id="18" name="AutoShape 33"/>
          <p:cNvCxnSpPr>
            <a:cxnSpLocks noChangeShapeType="1"/>
            <a:endCxn id="20" idx="2"/>
          </p:cNvCxnSpPr>
          <p:nvPr/>
        </p:nvCxnSpPr>
        <p:spPr bwMode="auto">
          <a:xfrm flipV="1">
            <a:off x="4965228" y="4514974"/>
            <a:ext cx="633414" cy="391183"/>
          </a:xfrm>
          <a:prstGeom prst="curvedConnector2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884652" y="3991754"/>
            <a:ext cx="1313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1200" b="1" dirty="0" smtClean="0">
              <a:ea typeface="ＭＳ Ｐゴシック"/>
              <a:cs typeface="ＭＳ Ｐゴシック"/>
            </a:endParaRPr>
          </a:p>
          <a:p>
            <a:pPr algn="ctr"/>
            <a:r>
              <a:rPr lang="en-US" sz="1600" b="1" dirty="0" smtClean="0">
                <a:ea typeface="ＭＳ Ｐゴシック"/>
                <a:cs typeface="ＭＳ Ｐゴシック"/>
              </a:rPr>
              <a:t>Maintenance</a:t>
            </a:r>
            <a:endParaRPr lang="de-DE" sz="1200" b="1" dirty="0">
              <a:ea typeface="ＭＳ Ｐゴシック"/>
              <a:cs typeface="ＭＳ Ｐゴシック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4942052" y="3991754"/>
            <a:ext cx="1313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1200" b="1" dirty="0" smtClean="0">
              <a:ea typeface="ＭＳ Ｐゴシック"/>
              <a:cs typeface="ＭＳ Ｐゴシック"/>
            </a:endParaRPr>
          </a:p>
          <a:p>
            <a:pPr algn="ctr"/>
            <a:r>
              <a:rPr lang="en-US" sz="1600" b="1" dirty="0" smtClean="0">
                <a:ea typeface="ＭＳ Ｐゴシック"/>
                <a:cs typeface="ＭＳ Ｐゴシック"/>
              </a:rPr>
              <a:t>Maintenance</a:t>
            </a:r>
            <a:endParaRPr lang="de-DE" sz="1200" b="1" dirty="0">
              <a:ea typeface="ＭＳ Ｐゴシック"/>
              <a:cs typeface="ＭＳ Ｐゴシック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4156029" y="1629554"/>
            <a:ext cx="864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ea typeface="ＭＳ Ｐゴシック"/>
                <a:cs typeface="ＭＳ Ｐゴシック"/>
              </a:rPr>
              <a:t>Feeding</a:t>
            </a:r>
            <a:endParaRPr lang="de-DE" sz="1600" b="1" dirty="0">
              <a:ea typeface="ＭＳ Ｐゴシック"/>
              <a:cs typeface="ＭＳ Ｐゴシック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09" y="250129"/>
            <a:ext cx="90206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/>
                <a:cs typeface="Arial"/>
              </a:rPr>
              <a:t>Dynamic Energy Budget (DEB) Models</a:t>
            </a:r>
            <a:endParaRPr lang="en-US" sz="3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24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80714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47566" y="3583693"/>
            <a:ext cx="2362201" cy="1253771"/>
            <a:chOff x="3157840" y="2751928"/>
            <a:chExt cx="2362201" cy="1253771"/>
          </a:xfrm>
        </p:grpSpPr>
        <p:sp>
          <p:nvSpPr>
            <p:cNvPr id="10" name="Rectangle 9"/>
            <p:cNvSpPr/>
            <p:nvPr/>
          </p:nvSpPr>
          <p:spPr>
            <a:xfrm>
              <a:off x="3157840" y="2751928"/>
              <a:ext cx="2362200" cy="12537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10455" y="2980529"/>
              <a:ext cx="847725" cy="33972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 cmpd="sng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SELFE</a:t>
              </a:r>
            </a:p>
          </p:txBody>
        </p:sp>
        <p:sp>
          <p:nvSpPr>
            <p:cNvPr id="12" name="TextBox 14"/>
            <p:cNvSpPr txBox="1">
              <a:spLocks noChangeArrowheads="1"/>
            </p:cNvSpPr>
            <p:nvPr/>
          </p:nvSpPr>
          <p:spPr bwMode="auto">
            <a:xfrm>
              <a:off x="3639820" y="3420923"/>
              <a:ext cx="18802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/>
                <a:t>San Francisco Estuary</a:t>
              </a:r>
            </a:p>
          </p:txBody>
        </p:sp>
        <p:cxnSp>
          <p:nvCxnSpPr>
            <p:cNvPr id="13" name="Shape 43"/>
            <p:cNvCxnSpPr>
              <a:stCxn id="11" idx="3"/>
              <a:endCxn id="14" idx="1"/>
            </p:cNvCxnSpPr>
            <p:nvPr/>
          </p:nvCxnSpPr>
          <p:spPr>
            <a:xfrm flipV="1">
              <a:off x="4158180" y="3149598"/>
              <a:ext cx="272835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31015" y="2980529"/>
              <a:ext cx="936625" cy="33813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 cmpd="sng">
              <a:solidFill>
                <a:srgbClr val="008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CoSiNE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0372" y="4371862"/>
            <a:ext cx="2352676" cy="1253773"/>
            <a:chOff x="3167365" y="4380262"/>
            <a:chExt cx="2352676" cy="1253773"/>
          </a:xfrm>
        </p:grpSpPr>
        <p:sp>
          <p:nvSpPr>
            <p:cNvPr id="16" name="Rectangle 15"/>
            <p:cNvSpPr/>
            <p:nvPr/>
          </p:nvSpPr>
          <p:spPr>
            <a:xfrm>
              <a:off x="3167365" y="4380262"/>
              <a:ext cx="2352676" cy="12537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6794" y="4608863"/>
              <a:ext cx="851831" cy="338137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95000"/>
              </a:schemeClr>
            </a:solidFill>
            <a:ln w="2857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ROMS</a:t>
              </a:r>
            </a:p>
          </p:txBody>
        </p:sp>
        <p:sp>
          <p:nvSpPr>
            <p:cNvPr id="18" name="TextBox 16"/>
            <p:cNvSpPr txBox="1">
              <a:spLocks noChangeArrowheads="1"/>
            </p:cNvSpPr>
            <p:nvPr/>
          </p:nvSpPr>
          <p:spPr bwMode="auto">
            <a:xfrm>
              <a:off x="3551537" y="5128363"/>
              <a:ext cx="18050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 dirty="0"/>
                <a:t>Coastal Ocean</a:t>
              </a:r>
            </a:p>
          </p:txBody>
        </p:sp>
        <p:cxnSp>
          <p:nvCxnSpPr>
            <p:cNvPr id="19" name="Shape 43"/>
            <p:cNvCxnSpPr>
              <a:stCxn id="17" idx="3"/>
              <a:endCxn id="20" idx="1"/>
            </p:cNvCxnSpPr>
            <p:nvPr/>
          </p:nvCxnSpPr>
          <p:spPr>
            <a:xfrm>
              <a:off x="4198625" y="4777932"/>
              <a:ext cx="20943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408060" y="4608863"/>
              <a:ext cx="997183" cy="33813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 cmpd="sng">
              <a:solidFill>
                <a:srgbClr val="008000"/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CoSiNE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20724" y="853824"/>
            <a:ext cx="2286000" cy="1253772"/>
            <a:chOff x="3157840" y="1145306"/>
            <a:chExt cx="2286000" cy="1253772"/>
          </a:xfrm>
          <a:solidFill>
            <a:schemeClr val="bg1">
              <a:lumMod val="95000"/>
            </a:schemeClr>
          </a:solidFill>
        </p:grpSpPr>
        <p:sp>
          <p:nvSpPr>
            <p:cNvPr id="22" name="Rectangle 21"/>
            <p:cNvSpPr/>
            <p:nvPr/>
          </p:nvSpPr>
          <p:spPr>
            <a:xfrm>
              <a:off x="3157840" y="1145306"/>
              <a:ext cx="2286000" cy="125377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hape 43"/>
            <p:cNvCxnSpPr>
              <a:stCxn id="24" idx="3"/>
            </p:cNvCxnSpPr>
            <p:nvPr/>
          </p:nvCxnSpPr>
          <p:spPr>
            <a:xfrm flipV="1">
              <a:off x="4158180" y="1543768"/>
              <a:ext cx="295060" cy="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234040" y="1373906"/>
              <a:ext cx="924140" cy="339725"/>
            </a:xfrm>
            <a:prstGeom prst="rect">
              <a:avLst/>
            </a:prstGeom>
            <a:grpFill/>
            <a:ln w="2857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RAFT</a:t>
              </a:r>
              <a:endPara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53240" y="1371319"/>
              <a:ext cx="876569" cy="342312"/>
            </a:xfrm>
            <a:prstGeom prst="rect">
              <a:avLst/>
            </a:prstGeom>
            <a:grpFill/>
            <a:ln w="28575" cmpd="sng">
              <a:solidFill>
                <a:srgbClr val="008000"/>
              </a:solidFill>
            </a:ln>
          </p:spPr>
          <p:txBody>
            <a:bodyPr wrap="square" anchor="ctr" anchorCtr="0">
              <a:noAutofit/>
            </a:bodyPr>
            <a:lstStyle/>
            <a:p>
              <a:pPr algn="ctr"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Arial" pitchFamily="-107" charset="0"/>
                  <a:ea typeface="+mn-ea"/>
                  <a:cs typeface="+mn-cs"/>
                </a:rPr>
                <a:t>AQUATOX</a:t>
              </a:r>
              <a:endParaRPr lang="en-US" sz="105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endParaRP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3179550" y="1962316"/>
              <a:ext cx="2150259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i="1" dirty="0" smtClean="0"/>
                <a:t>Sacramento </a:t>
              </a:r>
              <a:r>
                <a:rPr lang="en-US" sz="1600" i="1" dirty="0"/>
                <a:t>River</a:t>
              </a:r>
            </a:p>
          </p:txBody>
        </p:sp>
      </p:grpSp>
      <p:sp>
        <p:nvSpPr>
          <p:cNvPr id="2" name="Oval 1"/>
          <p:cNvSpPr/>
          <p:nvPr/>
        </p:nvSpPr>
        <p:spPr>
          <a:xfrm rot="20834586">
            <a:off x="4466209" y="726233"/>
            <a:ext cx="577585" cy="248817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20834586">
            <a:off x="4157576" y="3203348"/>
            <a:ext cx="1407217" cy="126576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9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>
          <a:xfrm>
            <a:off x="3157840" y="1145306"/>
            <a:ext cx="2286000" cy="125377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57840" y="2751928"/>
            <a:ext cx="2362200" cy="12537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167365" y="4380262"/>
            <a:ext cx="2352676" cy="125377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3476631" y="3420923"/>
            <a:ext cx="18802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San Francisco Estuary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>
            <a:off x="3476631" y="5128363"/>
            <a:ext cx="18050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Coastal Ocean</a:t>
            </a:r>
          </a:p>
        </p:txBody>
      </p: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158180" y="3149598"/>
            <a:ext cx="272835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431015" y="2980529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>
            <a:stCxn id="63" idx="3"/>
          </p:cNvCxnSpPr>
          <p:nvPr/>
        </p:nvCxnSpPr>
        <p:spPr>
          <a:xfrm flipV="1">
            <a:off x="4158180" y="1543768"/>
            <a:ext cx="29506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4198625" y="4777932"/>
            <a:ext cx="2094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08060" y="4608863"/>
            <a:ext cx="997183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34040" y="1373906"/>
            <a:ext cx="924140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53240" y="1371319"/>
            <a:ext cx="876569" cy="34231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AQUATOX</a:t>
            </a:r>
            <a:endParaRPr lang="en-US" sz="105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3476631" y="1766924"/>
            <a:ext cx="173198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/>
              <a:t>Sacramento </a:t>
            </a:r>
            <a:r>
              <a:rPr lang="en-US" sz="1600" i="1" dirty="0"/>
              <a:t>River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3947" y="81458"/>
            <a:ext cx="886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Coupled Physical-Biological Models</a:t>
            </a:r>
          </a:p>
        </p:txBody>
      </p:sp>
      <p:cxnSp>
        <p:nvCxnSpPr>
          <p:cNvPr id="36" name="Shape 53"/>
          <p:cNvCxnSpPr/>
          <p:nvPr/>
        </p:nvCxnSpPr>
        <p:spPr>
          <a:xfrm>
            <a:off x="3421582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hape 53"/>
          <p:cNvCxnSpPr/>
          <p:nvPr/>
        </p:nvCxnSpPr>
        <p:spPr>
          <a:xfrm>
            <a:off x="3413406" y="3320254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6794" y="4608863"/>
            <a:ext cx="851831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0455" y="2980529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cxnSp>
        <p:nvCxnSpPr>
          <p:cNvPr id="20" name="Shape 53"/>
          <p:cNvCxnSpPr/>
          <p:nvPr/>
        </p:nvCxnSpPr>
        <p:spPr>
          <a:xfrm>
            <a:off x="4869709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83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>
          <a:xfrm>
            <a:off x="3157840" y="1145306"/>
            <a:ext cx="2286000" cy="125377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57840" y="2751928"/>
            <a:ext cx="2362200" cy="12537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167365" y="4380262"/>
            <a:ext cx="2352676" cy="125377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158180" y="3149598"/>
            <a:ext cx="272835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431015" y="2980529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>
            <a:stCxn id="63" idx="3"/>
          </p:cNvCxnSpPr>
          <p:nvPr/>
        </p:nvCxnSpPr>
        <p:spPr>
          <a:xfrm flipV="1">
            <a:off x="4158180" y="1543768"/>
            <a:ext cx="29506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4198625" y="4777932"/>
            <a:ext cx="2094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08060" y="4608863"/>
            <a:ext cx="997183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34040" y="1373906"/>
            <a:ext cx="924140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53240" y="1371319"/>
            <a:ext cx="876569" cy="34231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AQUATOX</a:t>
            </a:r>
            <a:endParaRPr lang="en-US" sz="105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3947" y="81458"/>
            <a:ext cx="886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Coupled Physical-Biological Models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7479" y="3374797"/>
            <a:ext cx="1676400" cy="1916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 bwMode="auto">
          <a:xfrm>
            <a:off x="417479" y="4934981"/>
            <a:ext cx="167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98" y="3575183"/>
            <a:ext cx="1507117" cy="121728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97027" y="1131268"/>
            <a:ext cx="1696852" cy="181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87679" y="2579387"/>
            <a:ext cx="153441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COAMPS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cxnSp>
        <p:nvCxnSpPr>
          <p:cNvPr id="36" name="Shape 53"/>
          <p:cNvCxnSpPr/>
          <p:nvPr/>
        </p:nvCxnSpPr>
        <p:spPr>
          <a:xfrm>
            <a:off x="3421582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hape 53"/>
          <p:cNvCxnSpPr/>
          <p:nvPr/>
        </p:nvCxnSpPr>
        <p:spPr>
          <a:xfrm>
            <a:off x="3413406" y="3320254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63" idx="1"/>
          </p:cNvCxnSpPr>
          <p:nvPr/>
        </p:nvCxnSpPr>
        <p:spPr>
          <a:xfrm>
            <a:off x="2093879" y="1543768"/>
            <a:ext cx="1140161" cy="1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2" idx="1"/>
          </p:cNvCxnSpPr>
          <p:nvPr/>
        </p:nvCxnSpPr>
        <p:spPr>
          <a:xfrm flipV="1">
            <a:off x="2093879" y="4777932"/>
            <a:ext cx="1252915" cy="795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93879" y="2516457"/>
            <a:ext cx="1216576" cy="650666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" idx="1"/>
          </p:cNvCxnSpPr>
          <p:nvPr/>
        </p:nvCxnSpPr>
        <p:spPr>
          <a:xfrm flipV="1">
            <a:off x="2093879" y="3150392"/>
            <a:ext cx="1216576" cy="493957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46794" y="4608863"/>
            <a:ext cx="851831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0455" y="2980529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3476631" y="3420923"/>
            <a:ext cx="18802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San Francisco Estuary</a:t>
            </a: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3476631" y="5128363"/>
            <a:ext cx="18050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Coastal Ocean</a:t>
            </a:r>
          </a:p>
        </p:txBody>
      </p: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3476631" y="1766924"/>
            <a:ext cx="173198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/>
              <a:t>Sacramento </a:t>
            </a:r>
            <a:r>
              <a:rPr lang="en-US" sz="1600" i="1" dirty="0"/>
              <a:t>River</a:t>
            </a:r>
          </a:p>
        </p:txBody>
      </p:sp>
      <p:cxnSp>
        <p:nvCxnSpPr>
          <p:cNvPr id="42" name="Shape 53"/>
          <p:cNvCxnSpPr/>
          <p:nvPr/>
        </p:nvCxnSpPr>
        <p:spPr>
          <a:xfrm>
            <a:off x="4869709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4-05-07 at 3.12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4" y="1297914"/>
            <a:ext cx="1150240" cy="1252385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47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>
          <a:xfrm>
            <a:off x="3157840" y="1145306"/>
            <a:ext cx="2286000" cy="125377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57840" y="2751928"/>
            <a:ext cx="2362200" cy="12537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167365" y="4380262"/>
            <a:ext cx="2352676" cy="125377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hape 43"/>
          <p:cNvCxnSpPr>
            <a:stCxn id="3" idx="3"/>
            <a:endCxn id="73" idx="1"/>
          </p:cNvCxnSpPr>
          <p:nvPr/>
        </p:nvCxnSpPr>
        <p:spPr>
          <a:xfrm flipV="1">
            <a:off x="4158180" y="3149598"/>
            <a:ext cx="272835" cy="7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431015" y="2980529"/>
            <a:ext cx="936625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cxnSp>
        <p:nvCxnSpPr>
          <p:cNvPr id="91" name="Shape 43"/>
          <p:cNvCxnSpPr>
            <a:stCxn id="63" idx="3"/>
          </p:cNvCxnSpPr>
          <p:nvPr/>
        </p:nvCxnSpPr>
        <p:spPr>
          <a:xfrm flipV="1">
            <a:off x="4158180" y="1543768"/>
            <a:ext cx="29506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hape 43"/>
          <p:cNvCxnSpPr>
            <a:stCxn id="2" idx="3"/>
            <a:endCxn id="105" idx="1"/>
          </p:cNvCxnSpPr>
          <p:nvPr/>
        </p:nvCxnSpPr>
        <p:spPr>
          <a:xfrm>
            <a:off x="4198625" y="4777932"/>
            <a:ext cx="2094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408060" y="4608863"/>
            <a:ext cx="997183" cy="3381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CoSiNE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34040" y="1373906"/>
            <a:ext cx="924140" cy="339725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RAFT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53240" y="1371319"/>
            <a:ext cx="876569" cy="34231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008000"/>
            </a:solidFill>
          </a:ln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AQUATOX</a:t>
            </a:r>
            <a:endParaRPr lang="en-US" sz="105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3947" y="81458"/>
            <a:ext cx="886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Coupled Physical-Biological Models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7027" y="1131268"/>
            <a:ext cx="1696852" cy="181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87679" y="2579387"/>
            <a:ext cx="153441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COAMPS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cxnSp>
        <p:nvCxnSpPr>
          <p:cNvPr id="36" name="Shape 53"/>
          <p:cNvCxnSpPr/>
          <p:nvPr/>
        </p:nvCxnSpPr>
        <p:spPr>
          <a:xfrm>
            <a:off x="3421582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hape 53"/>
          <p:cNvCxnSpPr/>
          <p:nvPr/>
        </p:nvCxnSpPr>
        <p:spPr>
          <a:xfrm>
            <a:off x="3413406" y="3320254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63" idx="1"/>
          </p:cNvCxnSpPr>
          <p:nvPr/>
        </p:nvCxnSpPr>
        <p:spPr>
          <a:xfrm>
            <a:off x="2093879" y="1543768"/>
            <a:ext cx="1140161" cy="1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2" idx="1"/>
          </p:cNvCxnSpPr>
          <p:nvPr/>
        </p:nvCxnSpPr>
        <p:spPr>
          <a:xfrm flipV="1">
            <a:off x="2093879" y="4777932"/>
            <a:ext cx="1252915" cy="795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93879" y="2516457"/>
            <a:ext cx="1216576" cy="650666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" idx="1"/>
          </p:cNvCxnSpPr>
          <p:nvPr/>
        </p:nvCxnSpPr>
        <p:spPr>
          <a:xfrm flipV="1">
            <a:off x="2093879" y="3150392"/>
            <a:ext cx="1216576" cy="493957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06233" y="3058316"/>
            <a:ext cx="2469687" cy="5238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Salmon </a:t>
            </a:r>
            <a:r>
              <a:rPr lang="en-US" sz="1600" b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DEB Model</a:t>
            </a:r>
            <a:endParaRPr lang="en-US" sz="1600" b="1" dirty="0">
              <a:solidFill>
                <a:srgbClr val="000000"/>
              </a:solidFill>
              <a:latin typeface="Arial" pitchFamily="-112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Eggs / Juveniles </a:t>
            </a:r>
            <a:r>
              <a:rPr lang="en-US" sz="1200" i="1" dirty="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rPr>
              <a:t>/ Adults</a:t>
            </a:r>
          </a:p>
        </p:txBody>
      </p:sp>
      <p:cxnSp>
        <p:nvCxnSpPr>
          <p:cNvPr id="41" name="Shape 53"/>
          <p:cNvCxnSpPr/>
          <p:nvPr/>
        </p:nvCxnSpPr>
        <p:spPr>
          <a:xfrm>
            <a:off x="7972973" y="3603031"/>
            <a:ext cx="0" cy="1650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7" idx="1"/>
          </p:cNvCxnSpPr>
          <p:nvPr/>
        </p:nvCxnSpPr>
        <p:spPr>
          <a:xfrm flipV="1">
            <a:off x="5520041" y="3320254"/>
            <a:ext cx="686192" cy="11112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hape 53"/>
          <p:cNvCxnSpPr/>
          <p:nvPr/>
        </p:nvCxnSpPr>
        <p:spPr>
          <a:xfrm>
            <a:off x="5443840" y="1713631"/>
            <a:ext cx="1394824" cy="1344685"/>
          </a:xfrm>
          <a:prstGeom prst="bentConnector3">
            <a:avLst>
              <a:gd name="adj1" fmla="val 100585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hape 53"/>
          <p:cNvCxnSpPr/>
          <p:nvPr/>
        </p:nvCxnSpPr>
        <p:spPr>
          <a:xfrm flipV="1">
            <a:off x="5520041" y="3582191"/>
            <a:ext cx="1318623" cy="142495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838664" y="5253221"/>
            <a:ext cx="2255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Growth</a:t>
            </a:r>
          </a:p>
          <a:p>
            <a:pPr algn="ctr"/>
            <a:r>
              <a:rPr lang="en-US" dirty="0"/>
              <a:t>Fecundity</a:t>
            </a:r>
          </a:p>
          <a:p>
            <a:pPr algn="ctr"/>
            <a:r>
              <a:rPr lang="en-US" dirty="0"/>
              <a:t>Migration costs</a:t>
            </a:r>
          </a:p>
          <a:p>
            <a:pPr algn="ctr"/>
            <a:r>
              <a:rPr lang="en-US" dirty="0"/>
              <a:t>Embryonic dev.</a:t>
            </a:r>
          </a:p>
          <a:p>
            <a:pPr algn="ctr"/>
            <a:r>
              <a:rPr lang="en-US" dirty="0"/>
              <a:t>Age at maturity</a:t>
            </a:r>
          </a:p>
        </p:txBody>
      </p:sp>
      <p:sp>
        <p:nvSpPr>
          <p:cNvPr id="50" name="TextBox 20"/>
          <p:cNvSpPr txBox="1">
            <a:spLocks noChangeArrowheads="1"/>
          </p:cNvSpPr>
          <p:nvPr/>
        </p:nvSpPr>
        <p:spPr bwMode="auto">
          <a:xfrm>
            <a:off x="5614896" y="3962075"/>
            <a:ext cx="1149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 smtClean="0"/>
              <a:t>Food</a:t>
            </a:r>
          </a:p>
          <a:p>
            <a:pPr eaLnBrk="1" hangingPunct="1"/>
            <a:r>
              <a:rPr lang="en-US" sz="1200" b="1" i="1" dirty="0" smtClean="0"/>
              <a:t>Temperature</a:t>
            </a:r>
          </a:p>
          <a:p>
            <a:pPr eaLnBrk="1" hangingPunct="1"/>
            <a:r>
              <a:rPr lang="en-US" sz="1200" b="1" i="1" dirty="0" smtClean="0"/>
              <a:t>Velocity</a:t>
            </a:r>
            <a:endParaRPr lang="en-US" sz="1200" b="1" i="1" dirty="0" smtClean="0"/>
          </a:p>
        </p:txBody>
      </p:sp>
      <p:sp>
        <p:nvSpPr>
          <p:cNvPr id="52" name="TextBox 20"/>
          <p:cNvSpPr txBox="1">
            <a:spLocks noChangeArrowheads="1"/>
          </p:cNvSpPr>
          <p:nvPr/>
        </p:nvSpPr>
        <p:spPr bwMode="auto">
          <a:xfrm>
            <a:off x="5614896" y="2227916"/>
            <a:ext cx="1149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 smtClean="0"/>
              <a:t>Food</a:t>
            </a:r>
          </a:p>
          <a:p>
            <a:pPr eaLnBrk="1" hangingPunct="1"/>
            <a:r>
              <a:rPr lang="en-US" sz="1200" b="1" i="1" dirty="0" smtClean="0"/>
              <a:t>Temperature</a:t>
            </a:r>
          </a:p>
          <a:p>
            <a:pPr eaLnBrk="1" hangingPunct="1"/>
            <a:r>
              <a:rPr lang="en-US" sz="1200" b="1" i="1" dirty="0" smtClean="0"/>
              <a:t>Velocity</a:t>
            </a:r>
            <a:endParaRPr lang="en-US" sz="1200" b="1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346794" y="4608863"/>
            <a:ext cx="851831" cy="338137"/>
          </a:xfrm>
          <a:prstGeom prst="rect">
            <a:avLst/>
          </a:prstGeom>
          <a:solidFill>
            <a:schemeClr val="bg2">
              <a:lumMod val="40000"/>
              <a:lumOff val="60000"/>
              <a:alpha val="95000"/>
            </a:schemeClr>
          </a:solidFill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0455" y="2980529"/>
            <a:ext cx="847725" cy="3397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SELFE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17479" y="3374797"/>
            <a:ext cx="1676400" cy="19167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extBox 47"/>
          <p:cNvSpPr txBox="1"/>
          <p:nvPr/>
        </p:nvSpPr>
        <p:spPr bwMode="auto">
          <a:xfrm>
            <a:off x="417479" y="4934981"/>
            <a:ext cx="167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-107" charset="0"/>
                <a:ea typeface="+mn-ea"/>
                <a:cs typeface="+mn-cs"/>
              </a:rPr>
              <a:t>ROMS</a:t>
            </a:r>
            <a:endParaRPr lang="en-US" sz="1600" b="1" dirty="0">
              <a:solidFill>
                <a:srgbClr val="000000"/>
              </a:solidFill>
              <a:latin typeface="Arial" pitchFamily="-107" charset="0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98" y="3575183"/>
            <a:ext cx="1507117" cy="1217287"/>
          </a:xfrm>
          <a:prstGeom prst="rect">
            <a:avLst/>
          </a:prstGeom>
        </p:spPr>
      </p:pic>
      <p:sp>
        <p:nvSpPr>
          <p:cNvPr id="54" name="TextBox 14"/>
          <p:cNvSpPr txBox="1">
            <a:spLocks noChangeArrowheads="1"/>
          </p:cNvSpPr>
          <p:nvPr/>
        </p:nvSpPr>
        <p:spPr bwMode="auto">
          <a:xfrm>
            <a:off x="3476631" y="3420923"/>
            <a:ext cx="18802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San Francisco Estuary</a:t>
            </a:r>
          </a:p>
        </p:txBody>
      </p:sp>
      <p:sp>
        <p:nvSpPr>
          <p:cNvPr id="55" name="TextBox 16"/>
          <p:cNvSpPr txBox="1">
            <a:spLocks noChangeArrowheads="1"/>
          </p:cNvSpPr>
          <p:nvPr/>
        </p:nvSpPr>
        <p:spPr bwMode="auto">
          <a:xfrm>
            <a:off x="3476631" y="5128363"/>
            <a:ext cx="18050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/>
              <a:t>Coastal Ocean</a:t>
            </a:r>
          </a:p>
        </p:txBody>
      </p:sp>
      <p:sp>
        <p:nvSpPr>
          <p:cNvPr id="56" name="TextBox 15"/>
          <p:cNvSpPr txBox="1">
            <a:spLocks noChangeArrowheads="1"/>
          </p:cNvSpPr>
          <p:nvPr/>
        </p:nvSpPr>
        <p:spPr bwMode="auto">
          <a:xfrm>
            <a:off x="3476631" y="1766924"/>
            <a:ext cx="173198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/>
              <a:t>Sacramento </a:t>
            </a:r>
            <a:r>
              <a:rPr lang="en-US" sz="1600" i="1" dirty="0"/>
              <a:t>River</a:t>
            </a:r>
          </a:p>
        </p:txBody>
      </p:sp>
      <p:cxnSp>
        <p:nvCxnSpPr>
          <p:cNvPr id="57" name="Shape 53"/>
          <p:cNvCxnSpPr/>
          <p:nvPr/>
        </p:nvCxnSpPr>
        <p:spPr>
          <a:xfrm>
            <a:off x="4869709" y="1713631"/>
            <a:ext cx="393" cy="1266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Screen Shot 2014-05-07 at 3.12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4" y="1297914"/>
            <a:ext cx="1150240" cy="1252385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394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11164</TotalTime>
  <Words>522</Words>
  <Application>Microsoft Macintosh PowerPoint</Application>
  <PresentationFormat>On-screen Show (4:3)</PresentationFormat>
  <Paragraphs>235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rivers to the ocean:  Using habitat models to understand and predict variations in central California salmon   </dc:title>
  <dc:creator>Eric Danner</dc:creator>
  <cp:lastModifiedBy>Eric Danner</cp:lastModifiedBy>
  <cp:revision>419</cp:revision>
  <dcterms:created xsi:type="dcterms:W3CDTF">2014-01-07T18:29:58Z</dcterms:created>
  <dcterms:modified xsi:type="dcterms:W3CDTF">2014-05-09T12:14:43Z</dcterms:modified>
</cp:coreProperties>
</file>